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7" r:id="rId2"/>
    <p:sldId id="345" r:id="rId3"/>
    <p:sldId id="341" r:id="rId4"/>
    <p:sldId id="344" r:id="rId5"/>
    <p:sldId id="343" r:id="rId6"/>
    <p:sldId id="348" r:id="rId7"/>
    <p:sldId id="350" r:id="rId8"/>
    <p:sldId id="349" r:id="rId9"/>
    <p:sldId id="316" r:id="rId10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294"/>
    <p:restoredTop sz="89292"/>
  </p:normalViewPr>
  <p:slideViewPr>
    <p:cSldViewPr snapToGrid="0" snapToObjects="1">
      <p:cViewPr varScale="1">
        <p:scale>
          <a:sx n="77" d="100"/>
          <a:sy n="77" d="100"/>
        </p:scale>
        <p:origin x="12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841C99-4F0A-6349-9E6C-C7E73E80C870}" type="datetimeFigureOut">
              <a:rPr lang="en-US" smtClean="0"/>
              <a:t>7/2/2020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E38347-008F-A443-96B3-71401FA882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1578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E38347-008F-A443-96B3-71401FA8823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7842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E38347-008F-A443-96B3-71401FA8823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0888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E38347-008F-A443-96B3-71401FA8823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6654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E38347-008F-A443-96B3-71401FA8823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0092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211F48-F71D-404A-A8F6-51DB661D51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42176" y="457649"/>
            <a:ext cx="7645757" cy="1384030"/>
          </a:xfrm>
          <a:prstGeom prst="rect">
            <a:avLst/>
          </a:prstGeom>
          <a:ln>
            <a:noFill/>
          </a:ln>
        </p:spPr>
        <p:txBody>
          <a:bodyPr anchor="t"/>
          <a:lstStyle>
            <a:lvl1pPr marL="0" indent="0" algn="l">
              <a:buFont typeface="Arial" panose="020B0604020202020204" pitchFamily="34" charset="0"/>
              <a:buNone/>
              <a:defRPr sz="44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Master title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1F14AD-F6AE-6541-AA18-FF10607B53B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42176" y="1966421"/>
            <a:ext cx="7645757" cy="1452920"/>
          </a:xfrm>
          <a:prstGeom prst="rect">
            <a:avLst/>
          </a:prstGeom>
          <a:solidFill>
            <a:schemeClr val="bg1">
              <a:lumMod val="95000"/>
              <a:alpha val="43000"/>
            </a:schemeClr>
          </a:solidFill>
        </p:spPr>
        <p:txBody>
          <a:bodyPr anchor="t"/>
          <a:lstStyle>
            <a:lvl1pPr marL="0" indent="0" algn="l">
              <a:buNone/>
              <a:defRPr sz="2400">
                <a:solidFill>
                  <a:schemeClr val="accent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Master subtitle style</a:t>
            </a:r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486965D-D0BA-5344-AB43-606499254A4E}"/>
              </a:ext>
            </a:extLst>
          </p:cNvPr>
          <p:cNvCxnSpPr>
            <a:cxnSpLocks/>
          </p:cNvCxnSpPr>
          <p:nvPr userDrawn="1"/>
        </p:nvCxnSpPr>
        <p:spPr>
          <a:xfrm>
            <a:off x="442176" y="1841679"/>
            <a:ext cx="7645757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7053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3AC152-5876-E743-9AC5-42AA60ADE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855" y="365125"/>
            <a:ext cx="10958945" cy="1386402"/>
          </a:xfrm>
          <a:prstGeom prst="rect">
            <a:avLst/>
          </a:prstGeom>
        </p:spPr>
        <p:txBody>
          <a:bodyPr/>
          <a:lstStyle>
            <a:lvl1pPr>
              <a:defRPr lang="en-GB" sz="3200" b="0" kern="1200" dirty="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D676D2-6FCE-F745-9D2C-E9DD33B9C3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854" y="1835456"/>
            <a:ext cx="10958945" cy="4351338"/>
          </a:xfrm>
          <a:prstGeom prst="rect">
            <a:avLst/>
          </a:prstGeom>
        </p:spPr>
        <p:txBody>
          <a:bodyPr/>
          <a:lstStyle>
            <a:lvl1pPr marL="228594" indent="-228594">
              <a:buFontTx/>
              <a:buBlip>
                <a:blip r:embed="rId2"/>
              </a:buBlip>
              <a:defRPr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783" indent="-228594">
              <a:buFontTx/>
              <a:buBlip>
                <a:blip r:embed="rId2"/>
              </a:buBlip>
              <a:defRPr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2971" indent="-228594">
              <a:buFontTx/>
              <a:buBlip>
                <a:blip r:embed="rId2"/>
              </a:buBlip>
              <a:defRPr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160" indent="-228594">
              <a:buFontTx/>
              <a:buBlip>
                <a:blip r:embed="rId2"/>
              </a:buBlip>
              <a:defRPr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349" indent="-228594">
              <a:buFontTx/>
              <a:buBlip>
                <a:blip r:embed="rId2"/>
              </a:buBlip>
              <a:defRPr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0687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1864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46025E8-AEF3-374E-BB2E-CD44F3B5981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538694" y="149783"/>
            <a:ext cx="3432287" cy="28703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A9150446-8369-5746-983C-23E2DCCC295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538694" y="3161293"/>
            <a:ext cx="3432287" cy="264708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F1792E8-AC8A-FA47-A6DD-61D09C5C92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745" y="149782"/>
            <a:ext cx="8267161" cy="6283217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228594" indent="-228594">
              <a:buFontTx/>
              <a:buBlip>
                <a:blip r:embed="rId2"/>
              </a:buBlip>
              <a:defRPr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783" indent="-228594">
              <a:buFontTx/>
              <a:buBlip>
                <a:blip r:embed="rId2"/>
              </a:buBlip>
              <a:defRPr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2971" indent="-228594">
              <a:buFontTx/>
              <a:buBlip>
                <a:blip r:embed="rId2"/>
              </a:buBlip>
              <a:defRPr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160" indent="-228594">
              <a:buFontTx/>
              <a:buBlip>
                <a:blip r:embed="rId2"/>
              </a:buBlip>
              <a:defRPr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349" indent="-228594">
              <a:buFontTx/>
              <a:buBlip>
                <a:blip r:embed="rId2"/>
              </a:buBlip>
              <a:defRPr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1362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1477D5E-E2A0-7B44-BD8E-6CE126CA3DBE}"/>
              </a:ext>
            </a:extLst>
          </p:cNvPr>
          <p:cNvSpPr/>
          <p:nvPr userDrawn="1"/>
        </p:nvSpPr>
        <p:spPr>
          <a:xfrm>
            <a:off x="122656" y="103033"/>
            <a:ext cx="7895389" cy="2318199"/>
          </a:xfrm>
          <a:prstGeom prst="rect">
            <a:avLst/>
          </a:prstGeom>
          <a:solidFill>
            <a:schemeClr val="bg2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8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06B9E77-C48E-4A40-B70F-3CC224EA3FD6}"/>
              </a:ext>
            </a:extLst>
          </p:cNvPr>
          <p:cNvSpPr/>
          <p:nvPr userDrawn="1"/>
        </p:nvSpPr>
        <p:spPr>
          <a:xfrm>
            <a:off x="122655" y="2482998"/>
            <a:ext cx="7895388" cy="3944933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ts val="2200"/>
              </a:lnSpc>
            </a:pPr>
            <a:endParaRPr lang="nb-NO" sz="1800" i="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5549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1477D5E-E2A0-7B44-BD8E-6CE126CA3DBE}"/>
              </a:ext>
            </a:extLst>
          </p:cNvPr>
          <p:cNvSpPr/>
          <p:nvPr userDrawn="1"/>
        </p:nvSpPr>
        <p:spPr>
          <a:xfrm>
            <a:off x="122656" y="103033"/>
            <a:ext cx="7895389" cy="2318199"/>
          </a:xfrm>
          <a:prstGeom prst="rect">
            <a:avLst/>
          </a:prstGeom>
          <a:solidFill>
            <a:schemeClr val="bg2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8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06B9E77-C48E-4A40-B70F-3CC224EA3FD6}"/>
              </a:ext>
            </a:extLst>
          </p:cNvPr>
          <p:cNvSpPr/>
          <p:nvPr userDrawn="1"/>
        </p:nvSpPr>
        <p:spPr>
          <a:xfrm>
            <a:off x="122654" y="2482998"/>
            <a:ext cx="2742767" cy="3944933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ts val="2200"/>
              </a:lnSpc>
            </a:pPr>
            <a:endParaRPr lang="nb-NO" sz="1800" i="0" dirty="0">
              <a:solidFill>
                <a:schemeClr val="accent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2DD95D4-526F-5E44-AC05-980A72365344}"/>
              </a:ext>
            </a:extLst>
          </p:cNvPr>
          <p:cNvSpPr txBox="1"/>
          <p:nvPr userDrawn="1"/>
        </p:nvSpPr>
        <p:spPr>
          <a:xfrm>
            <a:off x="117625" y="889357"/>
            <a:ext cx="79004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Graphics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5D6E14F-5C52-B94B-BD67-03A065D37F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8396" t="22949" r="70802" b="66249"/>
          <a:stretch/>
        </p:blipFill>
        <p:spPr>
          <a:xfrm>
            <a:off x="508646" y="5335718"/>
            <a:ext cx="764327" cy="764327"/>
          </a:xfrm>
          <a:prstGeom prst="ellipse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2F3D991-136D-FC41-87EC-B8AC341F27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1486" t="22949" r="57712" b="66249"/>
          <a:stretch/>
        </p:blipFill>
        <p:spPr>
          <a:xfrm>
            <a:off x="1854541" y="5335718"/>
            <a:ext cx="764327" cy="764327"/>
          </a:xfrm>
          <a:prstGeom prst="ellipse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42811A7-B89F-B64E-A9A1-CCCDBD32799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90580" y="4134893"/>
            <a:ext cx="819915" cy="81991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46D73DAF-4515-2442-A1FC-346AB39B668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90580" y="2947885"/>
            <a:ext cx="782392" cy="806101"/>
          </a:xfrm>
          <a:prstGeom prst="rect">
            <a:avLst/>
          </a:prstGeom>
        </p:spPr>
      </p:pic>
      <p:pic>
        <p:nvPicPr>
          <p:cNvPr id="11" name="Immagine 58">
            <a:extLst>
              <a:ext uri="{FF2B5EF4-FFF2-40B4-BE49-F238E27FC236}">
                <a16:creationId xmlns:a16="http://schemas.microsoft.com/office/drawing/2014/main" id="{0667E731-150F-2C4E-9009-989D6D8352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66619" y="2877119"/>
            <a:ext cx="1189064" cy="1105958"/>
          </a:xfrm>
          <a:prstGeom prst="rect">
            <a:avLst/>
          </a:prstGeom>
        </p:spPr>
      </p:pic>
      <p:pic>
        <p:nvPicPr>
          <p:cNvPr id="12" name="Immagine 59">
            <a:extLst>
              <a:ext uri="{FF2B5EF4-FFF2-40B4-BE49-F238E27FC236}">
                <a16:creationId xmlns:a16="http://schemas.microsoft.com/office/drawing/2014/main" id="{FC3132A5-E2FF-8D47-9F81-BB0A2CBECAE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40948" y="4284711"/>
            <a:ext cx="840405" cy="70723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0000000-0008-0000-0000-000029000000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244633" y="2877119"/>
            <a:ext cx="816379" cy="83379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0000000-0008-0000-0000-000028000000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3186136" y="4242793"/>
            <a:ext cx="1076038" cy="69829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84BAB87-CD72-7C4F-BBBC-22AD2BB7D34A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5953453" y="2811312"/>
            <a:ext cx="1104900" cy="10414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79EA01C-C30C-6547-82A6-20E9E490E887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002376" y="5098925"/>
            <a:ext cx="1371600" cy="12065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619D078-E595-B44B-AB29-3E8E02103E62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373976" y="3994025"/>
            <a:ext cx="1244600" cy="11049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ABEB464-6F49-A048-B6FD-1F2732BA7BB4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4440222" y="2724721"/>
            <a:ext cx="1270000" cy="11811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97D56FD-AC76-CF41-BAA6-077A9851C81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5786175" y="4134893"/>
            <a:ext cx="1574800" cy="102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515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C352634-6C1F-0648-832A-59A3BA9571F6}"/>
              </a:ext>
            </a:extLst>
          </p:cNvPr>
          <p:cNvSpPr/>
          <p:nvPr userDrawn="1"/>
        </p:nvSpPr>
        <p:spPr>
          <a:xfrm>
            <a:off x="-31173" y="-1"/>
            <a:ext cx="12233564" cy="68580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" name="Immagine 57">
            <a:extLst>
              <a:ext uri="{FF2B5EF4-FFF2-40B4-BE49-F238E27FC236}">
                <a16:creationId xmlns:a16="http://schemas.microsoft.com/office/drawing/2014/main" id="{AFFF5024-CBD6-F145-A6A6-788C81579F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12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  <a14:imgEffect>
                      <a14:brightnessContrast bright="42000"/>
                    </a14:imgEffect>
                  </a14:imgLayer>
                </a14:imgProps>
              </a:ext>
            </a:extLst>
          </a:blip>
          <a:srcRect l="37377" t="33744" r="43120" b="44338"/>
          <a:stretch/>
        </p:blipFill>
        <p:spPr>
          <a:xfrm>
            <a:off x="7803468" y="0"/>
            <a:ext cx="4398923" cy="2880360"/>
          </a:xfrm>
          <a:prstGeom prst="rect">
            <a:avLst/>
          </a:prstGeom>
          <a:noFill/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21F7620-40EF-FF47-8614-B9A630B39622}"/>
              </a:ext>
            </a:extLst>
          </p:cNvPr>
          <p:cNvSpPr txBox="1"/>
          <p:nvPr userDrawn="1"/>
        </p:nvSpPr>
        <p:spPr>
          <a:xfrm>
            <a:off x="436833" y="6558892"/>
            <a:ext cx="875358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noProof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project is funded from the EU Horizon 2020 Research and Innovation Programme (2014-2020) under Grant Agreement </a:t>
            </a:r>
            <a:r>
              <a:rPr lang="nb-NO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No. XXXXXX</a:t>
            </a:r>
            <a:endParaRPr lang="en-GB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DF0A172-1ABB-044B-BC03-4EC77C7D16B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7440" y="6546011"/>
            <a:ext cx="319392" cy="214026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1498D80C-1E65-634F-ABA2-5FA632714EC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42176" y="457649"/>
            <a:ext cx="7645757" cy="1381542"/>
          </a:xfrm>
          <a:prstGeom prst="rect">
            <a:avLst/>
          </a:prstGeom>
          <a:ln>
            <a:noFill/>
          </a:ln>
        </p:spPr>
        <p:txBody>
          <a:bodyPr anchor="t"/>
          <a:lstStyle>
            <a:lvl1pPr marL="0" indent="0" algn="l">
              <a:buFont typeface="Arial" panose="020B0604020202020204" pitchFamily="34" charset="0"/>
              <a:buNone/>
              <a:defRPr sz="4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Master title</a:t>
            </a:r>
            <a:endParaRPr lang="en-GB" dirty="0"/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67348E9F-4040-2242-BFBB-C6439DFCCF5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42176" y="1966421"/>
            <a:ext cx="7645757" cy="1452920"/>
          </a:xfrm>
          <a:prstGeom prst="rect">
            <a:avLst/>
          </a:prstGeom>
          <a:solidFill>
            <a:schemeClr val="bg1">
              <a:lumMod val="95000"/>
              <a:alpha val="43000"/>
            </a:schemeClr>
          </a:solidFill>
        </p:spPr>
        <p:txBody>
          <a:bodyPr anchor="t"/>
          <a:lstStyle>
            <a:lvl1pPr marL="0" indent="0" algn="l">
              <a:buNone/>
              <a:defRPr sz="2400"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Master subtitle style</a:t>
            </a:r>
            <a:endParaRPr lang="en-GB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350B0C6-FC85-C044-9FCF-4112D800F65B}"/>
              </a:ext>
            </a:extLst>
          </p:cNvPr>
          <p:cNvCxnSpPr>
            <a:cxnSpLocks/>
          </p:cNvCxnSpPr>
          <p:nvPr userDrawn="1"/>
        </p:nvCxnSpPr>
        <p:spPr>
          <a:xfrm>
            <a:off x="442176" y="1841679"/>
            <a:ext cx="7645757" cy="0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3236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General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C352634-6C1F-0648-832A-59A3BA9571F6}"/>
              </a:ext>
            </a:extLst>
          </p:cNvPr>
          <p:cNvSpPr/>
          <p:nvPr userDrawn="1"/>
        </p:nvSpPr>
        <p:spPr>
          <a:xfrm>
            <a:off x="-41564" y="0"/>
            <a:ext cx="12233564" cy="68580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" name="Immagine 57">
            <a:extLst>
              <a:ext uri="{FF2B5EF4-FFF2-40B4-BE49-F238E27FC236}">
                <a16:creationId xmlns:a16="http://schemas.microsoft.com/office/drawing/2014/main" id="{AFFF5024-CBD6-F145-A6A6-788C81579F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12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  <a14:imgEffect>
                      <a14:brightnessContrast bright="42000"/>
                    </a14:imgEffect>
                  </a14:imgLayer>
                </a14:imgProps>
              </a:ext>
            </a:extLst>
          </a:blip>
          <a:srcRect l="37377" t="33744" r="43120" b="44338"/>
          <a:stretch/>
        </p:blipFill>
        <p:spPr>
          <a:xfrm>
            <a:off x="7803468" y="0"/>
            <a:ext cx="4398923" cy="2880360"/>
          </a:xfrm>
          <a:prstGeom prst="rect">
            <a:avLst/>
          </a:prstGeom>
          <a:noFill/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21F7620-40EF-FF47-8614-B9A630B39622}"/>
              </a:ext>
            </a:extLst>
          </p:cNvPr>
          <p:cNvSpPr txBox="1"/>
          <p:nvPr userDrawn="1"/>
        </p:nvSpPr>
        <p:spPr>
          <a:xfrm>
            <a:off x="436833" y="6558892"/>
            <a:ext cx="875358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noProof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project is funded from the EU Horizon 2020 Research and Innovation Programme (2014-2020) under Grant Agreement </a:t>
            </a:r>
            <a:r>
              <a:rPr lang="nb-NO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No. XXXXXX</a:t>
            </a:r>
            <a:endParaRPr lang="en-GB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DF0A172-1ABB-044B-BC03-4EC77C7D16B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7440" y="6546011"/>
            <a:ext cx="319392" cy="214026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016B05A-AA0C-8148-A367-BE0E3E62A916}"/>
              </a:ext>
            </a:extLst>
          </p:cNvPr>
          <p:cNvSpPr txBox="1">
            <a:spLocks/>
          </p:cNvSpPr>
          <p:nvPr userDrawn="1"/>
        </p:nvSpPr>
        <p:spPr>
          <a:xfrm>
            <a:off x="703117" y="584427"/>
            <a:ext cx="10515600" cy="1386402"/>
          </a:xfrm>
          <a:prstGeom prst="rect">
            <a:avLst/>
          </a:prstGeom>
        </p:spPr>
        <p:txBody>
          <a:bodyPr/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3200" b="0" kern="1200" dirty="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Click to edit Master title style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6315AFA-A532-9947-A4A5-51E0BEDE853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817418" y="1788361"/>
            <a:ext cx="10515600" cy="4351338"/>
          </a:xfrm>
          <a:prstGeom prst="rect">
            <a:avLst/>
          </a:prstGeom>
        </p:spPr>
        <p:txBody>
          <a:bodyPr/>
          <a:lstStyle>
            <a:lvl1pPr marL="228594" indent="-228594">
              <a:buFontTx/>
              <a:buBlip>
                <a:blip r:embed="rId4"/>
              </a:buBlip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783" indent="-228594">
              <a:buFontTx/>
              <a:buBlip>
                <a:blip r:embed="rId4"/>
              </a:buBlip>
              <a:defRPr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2971" indent="-228594">
              <a:buFontTx/>
              <a:buBlip>
                <a:blip r:embed="rId4"/>
              </a:buBlip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160" indent="-228594">
              <a:buFontTx/>
              <a:buBlip>
                <a:blip r:embed="rId4"/>
              </a:buBlip>
              <a:defRPr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349" indent="-228594">
              <a:buFontTx/>
              <a:buBlip>
                <a:blip r:embed="rId4"/>
              </a:buBlip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4340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C352634-6C1F-0648-832A-59A3BA9571F6}"/>
              </a:ext>
            </a:extLst>
          </p:cNvPr>
          <p:cNvSpPr/>
          <p:nvPr userDrawn="1"/>
        </p:nvSpPr>
        <p:spPr>
          <a:xfrm>
            <a:off x="-31173" y="-1"/>
            <a:ext cx="12233564" cy="68580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2" name="Immagine 57">
            <a:extLst>
              <a:ext uri="{FF2B5EF4-FFF2-40B4-BE49-F238E27FC236}">
                <a16:creationId xmlns:a16="http://schemas.microsoft.com/office/drawing/2014/main" id="{AFFF5024-CBD6-F145-A6A6-788C81579F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12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  <a14:imgEffect>
                      <a14:brightnessContrast bright="42000"/>
                    </a14:imgEffect>
                  </a14:imgLayer>
                </a14:imgProps>
              </a:ext>
            </a:extLst>
          </a:blip>
          <a:srcRect l="37377" t="33744" r="43120" b="44338"/>
          <a:stretch/>
        </p:blipFill>
        <p:spPr>
          <a:xfrm>
            <a:off x="7803468" y="0"/>
            <a:ext cx="4398923" cy="2880360"/>
          </a:xfrm>
          <a:prstGeom prst="rect">
            <a:avLst/>
          </a:prstGeom>
          <a:noFill/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21F7620-40EF-FF47-8614-B9A630B39622}"/>
              </a:ext>
            </a:extLst>
          </p:cNvPr>
          <p:cNvSpPr txBox="1"/>
          <p:nvPr userDrawn="1"/>
        </p:nvSpPr>
        <p:spPr>
          <a:xfrm>
            <a:off x="436833" y="6558892"/>
            <a:ext cx="875358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noProof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project is funded from the EU Horizon 2020 Research and Innovation Programme (2014-2020) under Grant Agreement </a:t>
            </a:r>
            <a:r>
              <a:rPr lang="nb-NO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No. XXXXXX</a:t>
            </a:r>
            <a:endParaRPr lang="en-GB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DF0A172-1ABB-044B-BC03-4EC77C7D16B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7440" y="6546011"/>
            <a:ext cx="319392" cy="214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88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GIF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5.png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675B6B0-860A-4F4D-A6C3-06EF1CC3D3ED}"/>
              </a:ext>
            </a:extLst>
          </p:cNvPr>
          <p:cNvSpPr txBox="1"/>
          <p:nvPr userDrawn="1"/>
        </p:nvSpPr>
        <p:spPr>
          <a:xfrm>
            <a:off x="436832" y="6529205"/>
            <a:ext cx="875358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noProof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project is funded from the EU Horizon 2020 Research and Innovation Programme (2014-2020) under Grant Agreement </a:t>
            </a:r>
            <a:r>
              <a:rPr lang="nb-NO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No. 823782</a:t>
            </a:r>
            <a:endParaRPr lang="en-GB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3104C07-C1ED-504A-B4D7-B38B6DECE6FC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17440" y="6546011"/>
            <a:ext cx="319392" cy="214026"/>
          </a:xfrm>
          <a:prstGeom prst="rect">
            <a:avLst/>
          </a:prstGeom>
        </p:spPr>
      </p:pic>
      <p:pic>
        <p:nvPicPr>
          <p:cNvPr id="17" name="Immagine 57">
            <a:extLst>
              <a:ext uri="{FF2B5EF4-FFF2-40B4-BE49-F238E27FC236}">
                <a16:creationId xmlns:a16="http://schemas.microsoft.com/office/drawing/2014/main" id="{00000000-0008-0000-0000-00003A0000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2"/>
          <a:srcRect l="37377" t="21828" r="35941" b="44338"/>
          <a:stretch/>
        </p:blipFill>
        <p:spPr>
          <a:xfrm>
            <a:off x="11017873" y="5887048"/>
            <a:ext cx="1286627" cy="92590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0000000-0008-0000-0000-000046000000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709"/>
          <a:stretch/>
        </p:blipFill>
        <p:spPr bwMode="auto">
          <a:xfrm>
            <a:off x="9735458" y="6214087"/>
            <a:ext cx="1411207" cy="34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1AE576B-2CB1-7E4A-8CA0-17E7432FF90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/>
          <a:srcRect l="982" t="16420" r="1789" b="13684"/>
          <a:stretch/>
        </p:blipFill>
        <p:spPr>
          <a:xfrm>
            <a:off x="9741898" y="6611550"/>
            <a:ext cx="1406007" cy="81123"/>
          </a:xfrm>
          <a:prstGeom prst="rect">
            <a:avLst/>
          </a:prstGeom>
        </p:spPr>
      </p:pic>
      <p:pic>
        <p:nvPicPr>
          <p:cNvPr id="25" name="Immagine 57">
            <a:extLst>
              <a:ext uri="{FF2B5EF4-FFF2-40B4-BE49-F238E27FC236}">
                <a16:creationId xmlns:a16="http://schemas.microsoft.com/office/drawing/2014/main" id="{91E40637-F1AB-3F4A-87E2-0E4DCCA5C6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>
            <a:alphaModFix amt="7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132000"/>
                    </a14:imgEffect>
                  </a14:imgLayer>
                </a14:imgProps>
              </a:ext>
            </a:extLst>
          </a:blip>
          <a:srcRect l="37377" t="33818" r="43413" b="44338"/>
          <a:stretch/>
        </p:blipFill>
        <p:spPr>
          <a:xfrm>
            <a:off x="7758451" y="0"/>
            <a:ext cx="4433549" cy="2861220"/>
          </a:xfrm>
          <a:prstGeom prst="rect">
            <a:avLst/>
          </a:prstGeom>
          <a:effectLst>
            <a:outerShdw blurRad="50800" dist="76200" dir="12360000" sx="92000" sy="92000" algn="ctr" rotWithShape="0">
              <a:schemeClr val="bg2"/>
            </a:outerShdw>
          </a:effectLst>
        </p:spPr>
      </p:pic>
    </p:spTree>
    <p:extLst>
      <p:ext uri="{BB962C8B-B14F-4D97-AF65-F5344CB8AC3E}">
        <p14:creationId xmlns:p14="http://schemas.microsoft.com/office/powerpoint/2010/main" val="473440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  <p:sldLayoutId id="2147483659" r:id="rId4"/>
    <p:sldLayoutId id="2147483658" r:id="rId5"/>
    <p:sldLayoutId id="2147483660" r:id="rId6"/>
    <p:sldLayoutId id="2147483656" r:id="rId7"/>
    <p:sldLayoutId id="2147483661" r:id="rId8"/>
    <p:sldLayoutId id="2147483662" r:id="rId9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sshopencloud.eu/news/call-applications-sshoc-repository-certification-support-0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sshopencloud.eu/ssh-open-marketplace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26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0F77D40-4C79-8244-BA50-E61B14F1C2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2176" y="457649"/>
            <a:ext cx="9296910" cy="1384030"/>
          </a:xfrm>
        </p:spPr>
        <p:txBody>
          <a:bodyPr/>
          <a:lstStyle/>
          <a:p>
            <a:r>
              <a:rPr lang="en-GB" dirty="0"/>
              <a:t>Agile development of the SSH Open Marketplace: User Workshop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916EE559-B473-2A4A-93E0-82ED48516F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2176" y="1966420"/>
            <a:ext cx="7645757" cy="2557453"/>
          </a:xfrm>
        </p:spPr>
        <p:txBody>
          <a:bodyPr/>
          <a:lstStyle/>
          <a:p>
            <a:r>
              <a:rPr lang="en-GB" dirty="0"/>
              <a:t>Marieke Willems (Trust-IT) </a:t>
            </a:r>
          </a:p>
          <a:p>
            <a:r>
              <a:rPr lang="en-GB" dirty="0"/>
              <a:t>SSHOC Communication, Dissemination and Impact Lead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9B4A0AF-552B-8F4D-82DF-E226FC22F8AD}"/>
              </a:ext>
            </a:extLst>
          </p:cNvPr>
          <p:cNvSpPr txBox="1">
            <a:spLocks/>
          </p:cNvSpPr>
          <p:nvPr/>
        </p:nvSpPr>
        <p:spPr>
          <a:xfrm>
            <a:off x="442176" y="4648614"/>
            <a:ext cx="4554517" cy="1735058"/>
          </a:xfrm>
          <a:prstGeom prst="rect">
            <a:avLst/>
          </a:prstGeom>
          <a:solidFill>
            <a:schemeClr val="bg1">
              <a:lumMod val="95000"/>
              <a:alpha val="43000"/>
            </a:schemeClr>
          </a:solidFill>
        </p:spPr>
        <p:txBody>
          <a:bodyPr anchor="t"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accent2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189" indent="0" algn="ctr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indent="0" algn="ctr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indent="0" algn="ctr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indent="0" algn="ctr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indent="0" algn="ctr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indent="0" algn="ctr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indent="0" algn="ctr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indent="0" algn="ctr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solidFill>
                  <a:schemeClr val="accent1"/>
                </a:solidFill>
                <a:ea typeface="+mj-ea"/>
              </a:rPr>
              <a:t>#ICTeSSH2020</a:t>
            </a:r>
          </a:p>
          <a:p>
            <a:r>
              <a:rPr lang="en-GB" sz="2800" dirty="0">
                <a:solidFill>
                  <a:schemeClr val="accent1"/>
                </a:solidFill>
                <a:ea typeface="+mj-ea"/>
              </a:rPr>
              <a:t>#</a:t>
            </a:r>
            <a:r>
              <a:rPr lang="en-GB" sz="2800" dirty="0" err="1">
                <a:solidFill>
                  <a:schemeClr val="accent1"/>
                </a:solidFill>
                <a:ea typeface="+mj-ea"/>
              </a:rPr>
              <a:t>SSHOpenMarketplace</a:t>
            </a:r>
            <a:endParaRPr lang="en-GB" sz="2800" dirty="0">
              <a:solidFill>
                <a:schemeClr val="accent1"/>
              </a:solidFill>
              <a:ea typeface="+mj-ea"/>
            </a:endParaRPr>
          </a:p>
          <a:p>
            <a:r>
              <a:rPr lang="en-GB" sz="2800" dirty="0">
                <a:solidFill>
                  <a:schemeClr val="accent1"/>
                </a:solidFill>
                <a:ea typeface="+mj-ea"/>
              </a:rPr>
              <a:t>@</a:t>
            </a:r>
            <a:r>
              <a:rPr lang="en-GB" sz="2800" dirty="0" err="1">
                <a:solidFill>
                  <a:schemeClr val="accent1"/>
                </a:solidFill>
                <a:ea typeface="+mj-ea"/>
              </a:rPr>
              <a:t>SSHopenCloud</a:t>
            </a:r>
            <a:endParaRPr lang="en-GB" sz="2800" dirty="0">
              <a:solidFill>
                <a:schemeClr val="accent1"/>
              </a:solidFill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3091136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2555A7-14F8-EA4F-9A6F-7F6A78EF55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goals today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E14668-23AD-BB43-B5CF-AA070A6909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855" y="1240370"/>
            <a:ext cx="11114974" cy="4351338"/>
          </a:xfrm>
        </p:spPr>
        <p:txBody>
          <a:bodyPr/>
          <a:lstStyle/>
          <a:p>
            <a:r>
              <a:rPr lang="en-GB" dirty="0"/>
              <a:t>The SSH Open Marketplace has been in development  for over a year now. A preference for the </a:t>
            </a:r>
            <a:r>
              <a:rPr lang="en-GB" dirty="0">
                <a:solidFill>
                  <a:schemeClr val="accent2"/>
                </a:solidFill>
              </a:rPr>
              <a:t>agile approach and UX best practice </a:t>
            </a:r>
            <a:r>
              <a:rPr lang="en-GB" dirty="0"/>
              <a:t>means we’ve involved end users as much as possible up to this point via workshops, interviews, brainstorming sessions and prioritisation meetings.</a:t>
            </a:r>
          </a:p>
          <a:p>
            <a:r>
              <a:rPr lang="en-GB" dirty="0"/>
              <a:t>Today we’ll be releasing the internal alpha version and we’ll want yet more user feedback and engagement. Today we'll be looking to:</a:t>
            </a:r>
          </a:p>
          <a:p>
            <a:pPr lvl="1"/>
            <a:r>
              <a:rPr lang="en-GB" dirty="0"/>
              <a:t>Raise your awareness of how the SSH Open Marketplace can help researchers in their daily activities and supplement the existing EOSC services</a:t>
            </a:r>
          </a:p>
          <a:p>
            <a:pPr lvl="1"/>
            <a:r>
              <a:rPr lang="en-GB" dirty="0"/>
              <a:t>Collect feedback from the SSH research community on the functionality and content of the SSH Open Marketplace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946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131B7E-2BB9-9547-A171-EC06194DD3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Collecting Feedback – Today’s Mechanism I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E0D3199D-4172-C24F-8B83-37D30A35509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17467" y="1272555"/>
            <a:ext cx="6917377" cy="4755698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0AFFA0F-4623-C145-ADDA-610B0568B656}"/>
              </a:ext>
            </a:extLst>
          </p:cNvPr>
          <p:cNvSpPr txBox="1">
            <a:spLocks/>
          </p:cNvSpPr>
          <p:nvPr/>
        </p:nvSpPr>
        <p:spPr>
          <a:xfrm>
            <a:off x="8034698" y="1328851"/>
            <a:ext cx="3199359" cy="4351338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4"/>
              </a:buBlip>
              <a:defRPr sz="2800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4"/>
              </a:buBlip>
              <a:defRPr sz="2400" kern="120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4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4"/>
              </a:buBlip>
              <a:defRPr sz="1800" kern="120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4"/>
              </a:buBlip>
              <a:defRPr sz="1800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/>
              <a:t>4 testers</a:t>
            </a:r>
          </a:p>
          <a:p>
            <a:r>
              <a:rPr lang="en-GB" sz="2400" dirty="0"/>
              <a:t>Different SSH domains &amp; expertise</a:t>
            </a:r>
          </a:p>
          <a:p>
            <a:r>
              <a:rPr lang="en-GB" sz="2400" dirty="0"/>
              <a:t>1 week to test</a:t>
            </a:r>
          </a:p>
          <a:p>
            <a:r>
              <a:rPr lang="en-GB" sz="2400" dirty="0"/>
              <a:t>Feedback during the round table discussion</a:t>
            </a:r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4948223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1903B2-DFE1-7B4E-9419-4C21564143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Collecting Feedback – Today’s Mechanism II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5CBCCD-6703-4A49-85AA-0D1AA20890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accent2"/>
                </a:solidFill>
              </a:rPr>
              <a:t>Online polls via </a:t>
            </a:r>
            <a:r>
              <a:rPr lang="en-US" dirty="0" err="1">
                <a:solidFill>
                  <a:schemeClr val="accent2"/>
                </a:solidFill>
              </a:rPr>
              <a:t>Mentimeter</a:t>
            </a:r>
            <a:r>
              <a:rPr lang="en-US" dirty="0"/>
              <a:t>: to get to know you and ask for your feedback</a:t>
            </a:r>
          </a:p>
          <a:p>
            <a:r>
              <a:rPr lang="en-US" dirty="0">
                <a:solidFill>
                  <a:schemeClr val="accent2"/>
                </a:solidFill>
              </a:rPr>
              <a:t>Chat on zoom, preferred over Q&amp;A function</a:t>
            </a:r>
            <a:r>
              <a:rPr lang="en-US" dirty="0"/>
              <a:t>: for your questions, comments feeding into the discussions, visible to all</a:t>
            </a:r>
            <a:r>
              <a:rPr lang="en-US" i="1" dirty="0"/>
              <a:t>. </a:t>
            </a:r>
            <a:r>
              <a:rPr lang="en-US" dirty="0"/>
              <a:t>The chat functionality will allow closer engagement with and between you</a:t>
            </a:r>
          </a:p>
          <a:p>
            <a:endParaRPr lang="en-US" i="1" dirty="0">
              <a:solidFill>
                <a:srgbClr val="FFC000"/>
              </a:solidFill>
            </a:endParaRPr>
          </a:p>
          <a:p>
            <a:r>
              <a:rPr lang="en-US" dirty="0">
                <a:solidFill>
                  <a:schemeClr val="accent2"/>
                </a:solidFill>
              </a:rPr>
              <a:t>NB</a:t>
            </a:r>
            <a:r>
              <a:rPr lang="en-US" i="1" dirty="0">
                <a:solidFill>
                  <a:srgbClr val="FFC000"/>
                </a:solidFill>
              </a:rPr>
              <a:t>: </a:t>
            </a:r>
            <a:r>
              <a:rPr lang="en-US" i="1" dirty="0"/>
              <a:t>Q&amp;A on zoom functionality technically can’t be dismissed, questions submitted via this functionality will be seen and addressed, time allowing. </a:t>
            </a:r>
          </a:p>
        </p:txBody>
      </p:sp>
    </p:spTree>
    <p:extLst>
      <p:ext uri="{BB962C8B-B14F-4D97-AF65-F5344CB8AC3E}">
        <p14:creationId xmlns:p14="http://schemas.microsoft.com/office/powerpoint/2010/main" val="25469665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7D0D05-B1E6-2C4F-B9F9-D27694038B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Today’s 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667457-DDE5-A444-9DA4-3DEA06FEE2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855" y="1058325"/>
            <a:ext cx="11405259" cy="5095731"/>
          </a:xfrm>
        </p:spPr>
        <p:txBody>
          <a:bodyPr/>
          <a:lstStyle/>
          <a:p>
            <a:r>
              <a:rPr lang="en-GB" sz="2400" dirty="0"/>
              <a:t>What are EOSC &amp; SSHOC and what’s in it for you? - Ron Dekker (CESSDA, SSHOC, EOSC EB)</a:t>
            </a:r>
          </a:p>
          <a:p>
            <a:r>
              <a:rPr lang="en-GB" sz="2400" dirty="0"/>
              <a:t>Opening up the domain of SSH services and tools; how can we connect technologies and researchers - </a:t>
            </a:r>
            <a:r>
              <a:rPr lang="en-GB" sz="2400" dirty="0" err="1"/>
              <a:t>Daan</a:t>
            </a:r>
            <a:r>
              <a:rPr lang="en-GB" sz="2400" dirty="0"/>
              <a:t> </a:t>
            </a:r>
            <a:r>
              <a:rPr lang="en-GB" sz="2400" dirty="0" err="1"/>
              <a:t>Broeder</a:t>
            </a:r>
            <a:r>
              <a:rPr lang="en-GB" sz="2400" dirty="0"/>
              <a:t> (CLARIN)</a:t>
            </a:r>
          </a:p>
          <a:p>
            <a:r>
              <a:rPr lang="en-GB" sz="2400" dirty="0"/>
              <a:t>What is the SSH Open Marketplace and what is it not? - Laure </a:t>
            </a:r>
            <a:r>
              <a:rPr lang="en-GB" sz="2400" dirty="0" err="1"/>
              <a:t>Barbot</a:t>
            </a:r>
            <a:r>
              <a:rPr lang="en-GB" sz="2400" dirty="0"/>
              <a:t> (DARIAH)</a:t>
            </a:r>
          </a:p>
          <a:p>
            <a:r>
              <a:rPr lang="en-GB" sz="2400" dirty="0"/>
              <a:t>End-users view on the SSH Open Marketplace content. Round Table discussion moderated by Matej </a:t>
            </a:r>
            <a:r>
              <a:rPr lang="en-GB" sz="2400" dirty="0" err="1"/>
              <a:t>Durco</a:t>
            </a:r>
            <a:r>
              <a:rPr lang="en-GB" sz="2400" dirty="0"/>
              <a:t> (OEAW-ACDH) with:</a:t>
            </a:r>
          </a:p>
          <a:p>
            <a:pPr lvl="1"/>
            <a:r>
              <a:rPr lang="en-GB" sz="2000" dirty="0"/>
              <a:t>Agnieszka </a:t>
            </a:r>
            <a:r>
              <a:rPr lang="en-GB" sz="2000" dirty="0" err="1"/>
              <a:t>Szulińska</a:t>
            </a:r>
            <a:r>
              <a:rPr lang="en-GB" sz="2000" dirty="0"/>
              <a:t> - PhD candidate at the Institute of Polish Language Studies of the Polish Academy of Sciences </a:t>
            </a:r>
          </a:p>
          <a:p>
            <a:pPr lvl="1"/>
            <a:r>
              <a:rPr lang="en-GB" sz="2000" dirty="0"/>
              <a:t>Vanessa </a:t>
            </a:r>
            <a:r>
              <a:rPr lang="en-GB" sz="2000" dirty="0" err="1"/>
              <a:t>Hannesschläger</a:t>
            </a:r>
            <a:r>
              <a:rPr lang="en-GB" sz="2000" dirty="0"/>
              <a:t> - Researcher at the Austrian Centre for Digital Humanities and Cultural Heritage</a:t>
            </a:r>
          </a:p>
          <a:p>
            <a:pPr lvl="1"/>
            <a:r>
              <a:rPr lang="en-GB" sz="2000" dirty="0"/>
              <a:t>Maurizio Toscano - Doctoral student on Web Information Systems for research in History, History of Arts and Archaeology at the University of Granada (Spain). </a:t>
            </a:r>
          </a:p>
          <a:p>
            <a:pPr lvl="1"/>
            <a:r>
              <a:rPr lang="en-GB" sz="2000" dirty="0" err="1"/>
              <a:t>Dr.</a:t>
            </a:r>
            <a:r>
              <a:rPr lang="en-GB" sz="2000" dirty="0"/>
              <a:t> Kasia </a:t>
            </a:r>
            <a:r>
              <a:rPr lang="en-GB" sz="2000" dirty="0" err="1"/>
              <a:t>Karpinska</a:t>
            </a:r>
            <a:r>
              <a:rPr lang="en-GB" sz="2000" dirty="0"/>
              <a:t> - scientific manager at ODISSEI (Open Data Infrastructure for Social Sciences and Economic Innovation)</a:t>
            </a:r>
          </a:p>
          <a:p>
            <a:r>
              <a:rPr lang="en-GB" sz="2400" dirty="0"/>
              <a:t>Wrapping up</a:t>
            </a:r>
          </a:p>
          <a:p>
            <a:pPr lvl="1"/>
            <a:endParaRPr lang="en-GB" dirty="0"/>
          </a:p>
          <a:p>
            <a:pPr lvl="1"/>
            <a:endParaRPr lang="en-GB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445122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E88E1-D6C1-CA47-9BA1-C3456F4383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Call for Applications: Support for Repository Certification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B914618B-73DE-DC42-8496-A627B04460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600" y="1328851"/>
            <a:ext cx="6673327" cy="4587913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C66CB51-F947-ED47-AB5A-F5A6BC03604B}"/>
              </a:ext>
            </a:extLst>
          </p:cNvPr>
          <p:cNvSpPr txBox="1">
            <a:spLocks/>
          </p:cNvSpPr>
          <p:nvPr/>
        </p:nvSpPr>
        <p:spPr>
          <a:xfrm>
            <a:off x="8034698" y="1328851"/>
            <a:ext cx="3199359" cy="4351338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3"/>
              </a:buBlip>
              <a:defRPr sz="2800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2400" kern="120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1800" kern="120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1800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/>
              <a:t> </a:t>
            </a:r>
            <a:r>
              <a:rPr lang="en-GB" sz="2400" dirty="0" err="1"/>
              <a:t>CoreTrustSeal</a:t>
            </a:r>
            <a:r>
              <a:rPr lang="en-GB" sz="2400" dirty="0"/>
              <a:t> certification</a:t>
            </a:r>
          </a:p>
          <a:p>
            <a:r>
              <a:rPr lang="en-GB" sz="2400" dirty="0"/>
              <a:t>3 modes of support</a:t>
            </a:r>
          </a:p>
          <a:p>
            <a:r>
              <a:rPr lang="en-GB" sz="2400" dirty="0"/>
              <a:t>Deadline 31 July</a:t>
            </a:r>
          </a:p>
          <a:p>
            <a:r>
              <a:rPr lang="en-GB" sz="2400" dirty="0">
                <a:hlinkClick r:id="rId4"/>
              </a:rPr>
              <a:t>https://www.sshopencloud.eu/news/call-applications-sshoc-repository-certification-support-0</a:t>
            </a:r>
            <a:r>
              <a:rPr lang="en-GB" sz="2400" dirty="0"/>
              <a:t> </a:t>
            </a:r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9195480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FD1717-0DCC-5342-8996-0D364BC78C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Join the Community of Testers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906282F9-74C2-5B47-B51C-398C65266B72}"/>
              </a:ext>
            </a:extLst>
          </p:cNvPr>
          <p:cNvSpPr txBox="1">
            <a:spLocks/>
          </p:cNvSpPr>
          <p:nvPr/>
        </p:nvSpPr>
        <p:spPr>
          <a:xfrm>
            <a:off x="8748238" y="1496679"/>
            <a:ext cx="3153711" cy="4351338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2"/>
              </a:buBlip>
              <a:defRPr sz="2800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2400" kern="120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1800" kern="120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1800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D9FDCEE-9229-E749-AC5A-CA258B02A0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57" y="1398087"/>
            <a:ext cx="6624059" cy="4548521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2AE51112-34C9-E44E-B17B-962C0320EBA5}"/>
              </a:ext>
            </a:extLst>
          </p:cNvPr>
          <p:cNvSpPr txBox="1">
            <a:spLocks/>
          </p:cNvSpPr>
          <p:nvPr/>
        </p:nvSpPr>
        <p:spPr>
          <a:xfrm>
            <a:off x="7462919" y="1398086"/>
            <a:ext cx="4439030" cy="4548521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2"/>
              </a:buBlip>
              <a:defRPr sz="2800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2400" kern="120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1800" kern="120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1800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/>
              <a:t> Users who register as testers will be able to explore the contents of the portal and suggest additions and  improvements via a specially designed </a:t>
            </a:r>
            <a:r>
              <a:rPr lang="en-GB" sz="2400" b="1" dirty="0"/>
              <a:t>consultation platform</a:t>
            </a:r>
            <a:r>
              <a:rPr lang="en-GB" sz="2400" dirty="0"/>
              <a:t> expected to go live during the summer of 2020. </a:t>
            </a:r>
          </a:p>
          <a:p>
            <a:r>
              <a:rPr lang="en-GB" sz="2400" dirty="0"/>
              <a:t>Register as tester: </a:t>
            </a:r>
            <a:r>
              <a:rPr lang="en-GB" sz="2400" dirty="0">
                <a:hlinkClick r:id="rId4"/>
              </a:rPr>
              <a:t>https://www.sshopencloud.eu/ssh-open-marketplace</a:t>
            </a:r>
            <a:r>
              <a:rPr lang="en-GB" sz="2400" dirty="0"/>
              <a:t> </a:t>
            </a:r>
            <a:br>
              <a:rPr lang="en-GB" sz="2400" dirty="0"/>
            </a:br>
            <a:br>
              <a:rPr lang="en-GB" sz="2400" dirty="0"/>
            </a:b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2296230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6FB689-69DA-D842-B0D5-F3BDDDE4DC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Public Consultation Webinar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AC247C6-D7B4-0744-B1B6-BCA6D7422F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1805" y="1277257"/>
            <a:ext cx="6748893" cy="4555503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B7B6E75-8976-994B-A940-CDE2E2C16AAB}"/>
              </a:ext>
            </a:extLst>
          </p:cNvPr>
          <p:cNvSpPr txBox="1">
            <a:spLocks/>
          </p:cNvSpPr>
          <p:nvPr/>
        </p:nvSpPr>
        <p:spPr>
          <a:xfrm>
            <a:off x="7797565" y="1284239"/>
            <a:ext cx="3556235" cy="4548521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3"/>
              </a:buBlip>
              <a:defRPr sz="2800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2400" kern="120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1800" kern="120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1800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/>
              <a:t>Takeaways </a:t>
            </a:r>
          </a:p>
          <a:p>
            <a:r>
              <a:rPr lang="en-GB" sz="2400" dirty="0"/>
              <a:t>The role DARIAH and its partners are playing in the creation of the SSH Open Marketplace</a:t>
            </a:r>
          </a:p>
          <a:p>
            <a:r>
              <a:rPr lang="en-GB" sz="2400" dirty="0"/>
              <a:t>How this service is designed to serve SSH researchers needs</a:t>
            </a:r>
          </a:p>
          <a:p>
            <a:r>
              <a:rPr lang="en-GB" sz="2400" dirty="0"/>
              <a:t>How you can contribute to this collaborative project.</a:t>
            </a:r>
            <a:br>
              <a:rPr lang="en-GB" sz="2400" dirty="0"/>
            </a:br>
            <a:br>
              <a:rPr lang="en-GB" sz="2400" dirty="0"/>
            </a:b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9664326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AA9F8C-38B9-894C-8A2D-5B094601E8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692" y="124691"/>
            <a:ext cx="8302336" cy="3409041"/>
          </a:xfr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r>
              <a:rPr lang="en-GB" sz="2400" dirty="0"/>
              <a:t>Follow the discussion on Twitter:</a:t>
            </a:r>
            <a:br>
              <a:rPr lang="en-GB" sz="2400" dirty="0"/>
            </a:br>
            <a:r>
              <a:rPr lang="en-GB" sz="2400" dirty="0"/>
              <a:t>#ICTeSSH2020</a:t>
            </a:r>
            <a:br>
              <a:rPr lang="en-GB" sz="2400" dirty="0"/>
            </a:br>
            <a:r>
              <a:rPr lang="en-GB" sz="2400" dirty="0"/>
              <a:t>#</a:t>
            </a:r>
            <a:r>
              <a:rPr lang="en-GB" sz="2400" dirty="0" err="1"/>
              <a:t>SSHOpenMarketplace</a:t>
            </a:r>
            <a:br>
              <a:rPr lang="en-GB" sz="2400" dirty="0"/>
            </a:br>
            <a:r>
              <a:rPr lang="en-GB" sz="2400" dirty="0"/>
              <a:t>@</a:t>
            </a:r>
            <a:r>
              <a:rPr lang="en-GB" sz="2400" dirty="0" err="1"/>
              <a:t>SSHopenCloud</a:t>
            </a:r>
            <a:r>
              <a:rPr lang="en-GB" sz="2400" dirty="0"/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785112B-7FC9-704B-ACD2-66012EE4C465}"/>
              </a:ext>
            </a:extLst>
          </p:cNvPr>
          <p:cNvSpPr/>
          <p:nvPr/>
        </p:nvSpPr>
        <p:spPr>
          <a:xfrm>
            <a:off x="124692" y="3955202"/>
            <a:ext cx="8302336" cy="247677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B2D10F4-5D9F-8749-9CF0-288F3C686B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266" y="3993543"/>
            <a:ext cx="601792" cy="62002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CBD2FB8-F8C5-AE49-907E-0293589D03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951" y="5874158"/>
            <a:ext cx="528415" cy="52841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5293BAD5-8A96-444D-A8C5-0ADCD58F6296}"/>
              </a:ext>
            </a:extLst>
          </p:cNvPr>
          <p:cNvSpPr txBox="1"/>
          <p:nvPr/>
        </p:nvSpPr>
        <p:spPr>
          <a:xfrm>
            <a:off x="1445631" y="4138881"/>
            <a:ext cx="3283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>
                <a:solidFill>
                  <a:schemeClr val="accent1"/>
                </a:solidFill>
              </a:rPr>
              <a:t>www.sshopencloud.eu</a:t>
            </a: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A391BB9-4634-BB49-92E6-47DFDCFFF38C}"/>
              </a:ext>
            </a:extLst>
          </p:cNvPr>
          <p:cNvSpPr txBox="1"/>
          <p:nvPr/>
        </p:nvSpPr>
        <p:spPr>
          <a:xfrm>
            <a:off x="1452669" y="5882574"/>
            <a:ext cx="3283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>
                <a:solidFill>
                  <a:schemeClr val="accent1"/>
                </a:solidFill>
              </a:rPr>
              <a:t>info@sshopencloud.com</a:t>
            </a:r>
            <a:endParaRPr lang="en-GB" dirty="0">
              <a:solidFill>
                <a:schemeClr val="accent1"/>
              </a:solidFill>
            </a:endParaRPr>
          </a:p>
        </p:txBody>
      </p:sp>
      <p:pic>
        <p:nvPicPr>
          <p:cNvPr id="9" name="Picture 1">
            <a:extLst>
              <a:ext uri="{FF2B5EF4-FFF2-40B4-BE49-F238E27FC236}">
                <a16:creationId xmlns:a16="http://schemas.microsoft.com/office/drawing/2014/main" id="{A2DC02B7-DB56-6D45-A3BD-524A4F00C0D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243" y="4605266"/>
            <a:ext cx="663743" cy="663743"/>
          </a:xfrm>
          <a:prstGeom prst="rect">
            <a:avLst/>
          </a:prstGeom>
        </p:spPr>
      </p:pic>
      <p:pic>
        <p:nvPicPr>
          <p:cNvPr id="10" name="Picture 3">
            <a:extLst>
              <a:ext uri="{FF2B5EF4-FFF2-40B4-BE49-F238E27FC236}">
                <a16:creationId xmlns:a16="http://schemas.microsoft.com/office/drawing/2014/main" id="{6826B792-BBC8-594F-9EC2-7C3DCAC6A94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288" y="5253547"/>
            <a:ext cx="663743" cy="663743"/>
          </a:xfrm>
          <a:prstGeom prst="rect">
            <a:avLst/>
          </a:prstGeom>
        </p:spPr>
      </p:pic>
      <p:sp>
        <p:nvSpPr>
          <p:cNvPr id="11" name="CasellaDiTesto 12">
            <a:extLst>
              <a:ext uri="{FF2B5EF4-FFF2-40B4-BE49-F238E27FC236}">
                <a16:creationId xmlns:a16="http://schemas.microsoft.com/office/drawing/2014/main" id="{D0B95110-9431-8D4C-B672-B121A0D3566C}"/>
              </a:ext>
            </a:extLst>
          </p:cNvPr>
          <p:cNvSpPr txBox="1"/>
          <p:nvPr/>
        </p:nvSpPr>
        <p:spPr>
          <a:xfrm>
            <a:off x="1455537" y="4710344"/>
            <a:ext cx="23745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chemeClr val="accent5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@</a:t>
            </a:r>
            <a:r>
              <a:rPr lang="it-IT" dirty="0" err="1">
                <a:solidFill>
                  <a:schemeClr val="accent5">
                    <a:lumMod val="50000"/>
                  </a:schemeClr>
                </a:solidFill>
                <a:cs typeface="Calibri Light" panose="020F0302020204030204" pitchFamily="34" charset="0"/>
              </a:rPr>
              <a:t>SSHOpenCloud</a:t>
            </a:r>
            <a:endParaRPr lang="it-IT" dirty="0">
              <a:solidFill>
                <a:schemeClr val="accent5">
                  <a:lumMod val="50000"/>
                </a:schemeClr>
              </a:solidFill>
              <a:cs typeface="Calibri Light" panose="020F0302020204030204" pitchFamily="34" charset="0"/>
            </a:endParaRPr>
          </a:p>
        </p:txBody>
      </p:sp>
      <p:sp>
        <p:nvSpPr>
          <p:cNvPr id="12" name="CasellaDiTesto 12">
            <a:extLst>
              <a:ext uri="{FF2B5EF4-FFF2-40B4-BE49-F238E27FC236}">
                <a16:creationId xmlns:a16="http://schemas.microsoft.com/office/drawing/2014/main" id="{8A789714-D91B-B145-A159-925B441BBB9B}"/>
              </a:ext>
            </a:extLst>
          </p:cNvPr>
          <p:cNvSpPr txBox="1"/>
          <p:nvPr/>
        </p:nvSpPr>
        <p:spPr>
          <a:xfrm>
            <a:off x="1455537" y="5374140"/>
            <a:ext cx="2374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1E4E79"/>
                </a:solidFill>
                <a:cs typeface="Calibri"/>
              </a:rPr>
              <a:t>company/</a:t>
            </a:r>
            <a:r>
              <a:rPr lang="en-GB" dirty="0" err="1">
                <a:solidFill>
                  <a:srgbClr val="1E4E79"/>
                </a:solidFill>
                <a:cs typeface="Calibri"/>
              </a:rPr>
              <a:t>sshoc</a:t>
            </a:r>
            <a:r>
              <a:rPr lang="en-GB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D3416E2-FC83-6647-9D3B-EAC40FFF3B7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07211" y="6008873"/>
            <a:ext cx="1117600" cy="39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979768"/>
      </p:ext>
    </p:extLst>
  </p:cSld>
  <p:clrMapOvr>
    <a:masterClrMapping/>
  </p:clrMapOvr>
</p:sld>
</file>

<file path=ppt/theme/theme1.xml><?xml version="1.0" encoding="utf-8"?>
<a:theme xmlns:a="http://schemas.openxmlformats.org/drawingml/2006/main" name="SSHOC Theme">
  <a:themeElements>
    <a:clrScheme name="SSHOC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75D89"/>
      </a:accent1>
      <a:accent2>
        <a:srgbClr val="F2983D"/>
      </a:accent2>
      <a:accent3>
        <a:srgbClr val="A5A5A5"/>
      </a:accent3>
      <a:accent4>
        <a:srgbClr val="FFC000"/>
      </a:accent4>
      <a:accent5>
        <a:srgbClr val="4190D2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6794</TotalTime>
  <Words>578</Words>
  <Application>Microsoft Office PowerPoint</Application>
  <PresentationFormat>Widescreen</PresentationFormat>
  <Paragraphs>54</Paragraphs>
  <Slides>9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SSHOC Theme</vt:lpstr>
      <vt:lpstr>Agile development of the SSH Open Marketplace: User Workshop</vt:lpstr>
      <vt:lpstr>Our goals today</vt:lpstr>
      <vt:lpstr>Collecting Feedback – Today’s Mechanism I</vt:lpstr>
      <vt:lpstr>Collecting Feedback – Today’s Mechanism II</vt:lpstr>
      <vt:lpstr>Today’s Agenda</vt:lpstr>
      <vt:lpstr>Call for Applications: Support for Repository Certification</vt:lpstr>
      <vt:lpstr>Join the Community of Testers</vt:lpstr>
      <vt:lpstr>Public Consultation Webinar</vt:lpstr>
      <vt:lpstr>Follow the discussion on Twitter: #ICTeSSH2020 #SSHOpenMarketplace @SSHopenCloud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Martina Drascic</dc:creator>
  <cp:lastModifiedBy>Utente</cp:lastModifiedBy>
  <cp:revision>149</cp:revision>
  <dcterms:created xsi:type="dcterms:W3CDTF">2018-10-11T08:58:44Z</dcterms:created>
  <dcterms:modified xsi:type="dcterms:W3CDTF">2020-07-02T07:20:59Z</dcterms:modified>
</cp:coreProperties>
</file>